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ILAB INHA" initials="II" lastIdx="2" clrIdx="0">
    <p:extLst>
      <p:ext uri="{19B8F6BF-5375-455C-9EA6-DF929625EA0E}">
        <p15:presenceInfo xmlns:p15="http://schemas.microsoft.com/office/powerpoint/2012/main" userId="IILAB INHA" providerId="None"/>
      </p:ext>
    </p:extLst>
  </p:cmAuthor>
  <p:cmAuthor id="2" name="종민 이" initials="종이" lastIdx="3" clrIdx="1">
    <p:extLst>
      <p:ext uri="{19B8F6BF-5375-455C-9EA6-DF929625EA0E}">
        <p15:presenceInfo xmlns:p15="http://schemas.microsoft.com/office/powerpoint/2012/main" userId="7abb4e2e40d05aaa" providerId="Windows Live"/>
      </p:ext>
    </p:extLst>
  </p:cmAuthor>
  <p:cmAuthor id="3" name="남 주현" initials="남주" lastIdx="1" clrIdx="2">
    <p:extLst>
      <p:ext uri="{19B8F6BF-5375-455C-9EA6-DF929625EA0E}">
        <p15:presenceInfo xmlns:p15="http://schemas.microsoft.com/office/powerpoint/2012/main" userId="f2f319158e84027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D38"/>
    <a:srgbClr val="0C3A72"/>
    <a:srgbClr val="F8FCFE"/>
    <a:srgbClr val="FFFFFF"/>
    <a:srgbClr val="1256A5"/>
    <a:srgbClr val="EBF6FB"/>
    <a:srgbClr val="D2F1F6"/>
    <a:srgbClr val="E2F2FA"/>
    <a:srgbClr val="F5FAFD"/>
    <a:srgbClr val="D2E9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0117" autoAdjust="0"/>
  </p:normalViewPr>
  <p:slideViewPr>
    <p:cSldViewPr>
      <p:cViewPr varScale="1">
        <p:scale>
          <a:sx n="114" d="100"/>
          <a:sy n="114" d="100"/>
        </p:scale>
        <p:origin x="127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666A0-0A2E-4BFC-BF96-0382109FE9F5}" type="datetimeFigureOut">
              <a:rPr lang="ko-KR" altLang="en-US" smtClean="0"/>
              <a:pPr/>
              <a:t>2021-09-19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DADD1-8695-4000-896A-E77C7220DB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8B89B-24C1-4423-B9B0-28E10B34C166}" type="datetimeFigureOut">
              <a:rPr lang="ko-KR" altLang="en-US" smtClean="0"/>
              <a:pPr/>
              <a:t>2021-09-19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8C599B-0068-4AD7-BBF6-80B8985AD0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7023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79912" y="3842259"/>
            <a:ext cx="9144000" cy="1109985"/>
          </a:xfrm>
        </p:spPr>
        <p:txBody>
          <a:bodyPr/>
          <a:lstStyle>
            <a:lvl1pPr>
              <a:defRPr sz="28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4" name="그림 3" descr="사진, 앉아있는, 화면, 작은이(가) 표시된 사진&#10;&#10;자동 생성된 설명">
            <a:extLst>
              <a:ext uri="{FF2B5EF4-FFF2-40B4-BE49-F238E27FC236}">
                <a16:creationId xmlns:a16="http://schemas.microsoft.com/office/drawing/2014/main" id="{7874C25D-C6EC-4E32-A90A-60D512191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" b="88849"/>
          <a:stretch/>
        </p:blipFill>
        <p:spPr>
          <a:xfrm>
            <a:off x="5308199" y="104101"/>
            <a:ext cx="3797053" cy="639355"/>
          </a:xfrm>
          <a:prstGeom prst="rect">
            <a:avLst/>
          </a:prstGeom>
        </p:spPr>
      </p:pic>
      <p:sp>
        <p:nvSpPr>
          <p:cNvPr id="11" name="내용 개체 틀 10"/>
          <p:cNvSpPr>
            <a:spLocks noGrp="1"/>
          </p:cNvSpPr>
          <p:nvPr>
            <p:ph sz="quarter" idx="13"/>
          </p:nvPr>
        </p:nvSpPr>
        <p:spPr>
          <a:xfrm>
            <a:off x="4499992" y="5061627"/>
            <a:ext cx="4752528" cy="1224136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77604-3D14-4F12-8A1A-2F3D6C696345}"/>
              </a:ext>
            </a:extLst>
          </p:cNvPr>
          <p:cNvSpPr/>
          <p:nvPr userDrawn="1"/>
        </p:nvSpPr>
        <p:spPr>
          <a:xfrm>
            <a:off x="0" y="0"/>
            <a:ext cx="2160240" cy="6858000"/>
          </a:xfrm>
          <a:prstGeom prst="rect">
            <a:avLst/>
          </a:prstGeom>
          <a:solidFill>
            <a:srgbClr val="0C3A72"/>
          </a:solidFill>
          <a:ln>
            <a:solidFill>
              <a:srgbClr val="0C3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2B0FD1-6A9E-4F44-9629-A5C30DC09C87}"/>
              </a:ext>
            </a:extLst>
          </p:cNvPr>
          <p:cNvSpPr/>
          <p:nvPr userDrawn="1"/>
        </p:nvSpPr>
        <p:spPr>
          <a:xfrm>
            <a:off x="4175448" y="4797152"/>
            <a:ext cx="4968552" cy="45719"/>
          </a:xfrm>
          <a:prstGeom prst="rect">
            <a:avLst/>
          </a:prstGeom>
          <a:solidFill>
            <a:srgbClr val="0C3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003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진, 앉아있는, 화면, 작은이(가) 표시된 사진&#10;&#10;자동 생성된 설명">
            <a:extLst>
              <a:ext uri="{FF2B5EF4-FFF2-40B4-BE49-F238E27FC236}">
                <a16:creationId xmlns:a16="http://schemas.microsoft.com/office/drawing/2014/main" id="{7874C25D-C6EC-4E32-A90A-60D512191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" b="88849"/>
          <a:stretch/>
        </p:blipFill>
        <p:spPr>
          <a:xfrm>
            <a:off x="5308199" y="104101"/>
            <a:ext cx="3797053" cy="63935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77604-3D14-4F12-8A1A-2F3D6C696345}"/>
              </a:ext>
            </a:extLst>
          </p:cNvPr>
          <p:cNvSpPr/>
          <p:nvPr userDrawn="1"/>
        </p:nvSpPr>
        <p:spPr>
          <a:xfrm>
            <a:off x="0" y="0"/>
            <a:ext cx="2160240" cy="6858000"/>
          </a:xfrm>
          <a:prstGeom prst="rect">
            <a:avLst/>
          </a:prstGeom>
          <a:solidFill>
            <a:srgbClr val="0C3A72"/>
          </a:solidFill>
          <a:ln>
            <a:solidFill>
              <a:srgbClr val="0C3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6A9B3D6D-008F-40C4-B026-A34493882C0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556C5B-4CCD-48A8-8227-DD3FEA351A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66EA8A9-D3EB-45A8-A5D3-565CE109E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AutoShape 17">
            <a:extLst>
              <a:ext uri="{FF2B5EF4-FFF2-40B4-BE49-F238E27FC236}">
                <a16:creationId xmlns:a16="http://schemas.microsoft.com/office/drawing/2014/main" id="{D46670CC-628C-43FC-9A42-576DB11E2C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205" y="711363"/>
            <a:ext cx="8886825" cy="5867322"/>
          </a:xfrm>
          <a:prstGeom prst="roundRect">
            <a:avLst>
              <a:gd name="adj" fmla="val 1949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92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CFE">
            <a:alpha val="5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7"/>
          <p:cNvSpPr>
            <a:spLocks noChangeArrowheads="1"/>
          </p:cNvSpPr>
          <p:nvPr/>
        </p:nvSpPr>
        <p:spPr bwMode="auto">
          <a:xfrm>
            <a:off x="128588" y="658022"/>
            <a:ext cx="8886825" cy="5867322"/>
          </a:xfrm>
          <a:prstGeom prst="roundRect">
            <a:avLst>
              <a:gd name="adj" fmla="val 1949"/>
            </a:avLst>
          </a:prstGeom>
          <a:solidFill>
            <a:schemeClr val="bg1"/>
          </a:solidFill>
          <a:ln w="38100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 useBgFill="1"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41176" y="172143"/>
            <a:ext cx="8579296" cy="41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073689"/>
            <a:ext cx="8568952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884368" y="6492875"/>
            <a:ext cx="12031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49970" y="6494041"/>
            <a:ext cx="965646" cy="3639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FE4D4-DF03-4B26-99CA-B987852411C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 descr="사진, 앉아있는, 화면, 작은이(가) 표시된 사진&#10;&#10;자동 생성된 설명">
            <a:extLst>
              <a:ext uri="{FF2B5EF4-FFF2-40B4-BE49-F238E27FC236}">
                <a16:creationId xmlns:a16="http://schemas.microsoft.com/office/drawing/2014/main" id="{5FBB15C4-B26A-424F-8588-A21C742CC1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" b="88849"/>
          <a:stretch/>
        </p:blipFill>
        <p:spPr>
          <a:xfrm>
            <a:off x="5308199" y="104101"/>
            <a:ext cx="3797053" cy="6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1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</p:sldLayoutIdLst>
  <p:hf hdr="0" ftr="0" dt="0"/>
  <p:txStyles>
    <p:titleStyle>
      <a:lvl1pPr algn="just" defTabSz="914400" rtl="0" eaLnBrk="1" latinLnBrk="1" hangingPunct="1">
        <a:spcBef>
          <a:spcPct val="0"/>
        </a:spcBef>
        <a:buNone/>
        <a:defRPr sz="2400" b="1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산돌고딕 M" panose="02030504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2400" b="1" kern="1200">
          <a:solidFill>
            <a:schemeClr val="tx1"/>
          </a:solidFill>
          <a:latin typeface="Calibri" panose="020F0502020204030204" pitchFamily="34" charset="0"/>
          <a:ea typeface="산돌고딕 M" panose="0203050400010101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산돌고딕 M" panose="02030504000101010101" pitchFamily="18" charset="-127"/>
          <a:cs typeface="+mn-cs"/>
        </a:defRPr>
      </a:lvl2pPr>
      <a:lvl3pPr marL="1200150" indent="-285750" algn="l" defTabSz="914400" rtl="0" eaLnBrk="1" latinLnBrk="1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산돌고딕 M" panose="02030504000101010101" pitchFamily="18" charset="-127"/>
          <a:cs typeface="+mn-cs"/>
        </a:defRPr>
      </a:lvl3pPr>
      <a:lvl4pPr marL="1657350" indent="-285750" algn="l" defTabSz="914400" rtl="0" eaLnBrk="1" latinLnBrk="1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산돌고딕 M" panose="02030504000101010101" pitchFamily="18" charset="-127"/>
          <a:cs typeface="+mn-cs"/>
        </a:defRPr>
      </a:lvl4pPr>
      <a:lvl5pPr marL="2114550" indent="-285750" algn="l" defTabSz="914400" rtl="0" eaLnBrk="1" latinLnBrk="1" hangingPunct="1">
        <a:spcBef>
          <a:spcPct val="20000"/>
        </a:spcBef>
        <a:buClr>
          <a:srgbClr val="C00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" panose="020F0502020204030204" pitchFamily="34" charset="0"/>
          <a:ea typeface="산돌고딕 M" panose="0203050400010101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72BB7-51A3-4D51-9224-B2074A28F2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91472" y="4869160"/>
            <a:ext cx="4752528" cy="1224136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COMPUTER VISION LAB</a:t>
            </a:r>
          </a:p>
          <a:p>
            <a:pPr marL="0" indent="0">
              <a:buNone/>
            </a:pPr>
            <a:r>
              <a:rPr lang="en-US" altLang="ko-KR" dirty="0"/>
              <a:t>		22211226  </a:t>
            </a:r>
            <a:r>
              <a:rPr lang="en-US" altLang="ko-KR" dirty="0" err="1"/>
              <a:t>JHNam</a:t>
            </a: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9AB2D96-1E07-44C7-A526-18EC8C74A956}"/>
              </a:ext>
            </a:extLst>
          </p:cNvPr>
          <p:cNvSpPr txBox="1">
            <a:spLocks/>
          </p:cNvSpPr>
          <p:nvPr/>
        </p:nvSpPr>
        <p:spPr>
          <a:xfrm>
            <a:off x="4065113" y="4005064"/>
            <a:ext cx="9144000" cy="11099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just" defTabSz="914400" rtl="0" eaLnBrk="1" latinLnBrk="1" hangingPunct="1">
              <a:spcBef>
                <a:spcPct val="0"/>
              </a:spcBef>
              <a:buNone/>
              <a:defRPr sz="2800" b="0" kern="120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산돌고딕 M" panose="02030504000101010101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5D6996C1-AF23-4DCA-944A-BB5E21FDC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5736" y="3757350"/>
            <a:ext cx="6948264" cy="1109985"/>
          </a:xfrm>
        </p:spPr>
        <p:txBody>
          <a:bodyPr/>
          <a:lstStyle/>
          <a:p>
            <a:r>
              <a:rPr lang="en-US" altLang="ko-KR" sz="2000" dirty="0"/>
              <a:t>Encoder-Decoder with </a:t>
            </a:r>
            <a:r>
              <a:rPr lang="en-US" altLang="ko-KR" sz="2000" dirty="0" err="1"/>
              <a:t>Atrous</a:t>
            </a:r>
            <a:r>
              <a:rPr lang="en-US" altLang="ko-KR" sz="2000" dirty="0"/>
              <a:t> Separable Convolution for Semantic Image Segmentation, ECCV 2018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63438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Main Keyword</a:t>
            </a:r>
            <a:endParaRPr lang="en-US" altLang="ko-KR" sz="1200" dirty="0"/>
          </a:p>
          <a:p>
            <a:pPr lvl="1"/>
            <a:r>
              <a:rPr lang="en-US" altLang="ko-KR" sz="1600" dirty="0" err="1"/>
              <a:t>Atrous</a:t>
            </a:r>
            <a:r>
              <a:rPr lang="en-US" altLang="ko-KR" sz="1600" dirty="0"/>
              <a:t> Spatial Pyramid Pooling</a:t>
            </a:r>
          </a:p>
          <a:p>
            <a:pPr lvl="1"/>
            <a:r>
              <a:rPr lang="en-US" altLang="ko-KR" sz="1600" dirty="0" err="1"/>
              <a:t>Depthwise</a:t>
            </a:r>
            <a:r>
              <a:rPr lang="en-US" altLang="ko-KR" sz="1600" dirty="0"/>
              <a:t> Separable Convolution</a:t>
            </a:r>
          </a:p>
          <a:p>
            <a:pPr lvl="1"/>
            <a:r>
              <a:rPr lang="en-US" altLang="ko-KR" sz="1600" dirty="0" err="1"/>
              <a:t>Xception</a:t>
            </a:r>
            <a:r>
              <a:rPr lang="en-US" altLang="ko-KR" sz="1600" dirty="0"/>
              <a:t> Network</a:t>
            </a:r>
          </a:p>
          <a:p>
            <a:pPr lvl="2"/>
            <a:r>
              <a:rPr lang="en-US" altLang="ko-KR" sz="1600" dirty="0" err="1"/>
              <a:t>Xception</a:t>
            </a:r>
            <a:r>
              <a:rPr lang="en-US" altLang="ko-KR" sz="1600" dirty="0"/>
              <a:t> = Extreme Inception = </a:t>
            </a:r>
            <a:r>
              <a:rPr lang="en-US" altLang="ko-KR" sz="1600" dirty="0" err="1"/>
              <a:t>Depthwise</a:t>
            </a:r>
            <a:r>
              <a:rPr lang="en-US" altLang="ko-KR" sz="1600" dirty="0"/>
              <a:t> Separable Convolution + Inception V3</a:t>
            </a:r>
          </a:p>
        </p:txBody>
      </p:sp>
    </p:spTree>
    <p:extLst>
      <p:ext uri="{BB962C8B-B14F-4D97-AF65-F5344CB8AC3E}">
        <p14:creationId xmlns:p14="http://schemas.microsoft.com/office/powerpoint/2010/main" val="128723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Overall Network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59D7C-9A08-4A1D-A97F-A1505ECC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89" y="1254287"/>
            <a:ext cx="8320691" cy="544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32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DeepLabV1 vs DeepLabV2 vs DeepLabV3 vs DeepLabV3+</a:t>
            </a: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ED07B0A1-8A0A-44DD-AC46-AB40884EB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044529"/>
              </p:ext>
            </p:extLst>
          </p:nvPr>
        </p:nvGraphicFramePr>
        <p:xfrm>
          <a:off x="327111" y="1988840"/>
          <a:ext cx="856895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2238">
                  <a:extLst>
                    <a:ext uri="{9D8B030D-6E8A-4147-A177-3AD203B41FA5}">
                      <a16:colId xmlns:a16="http://schemas.microsoft.com/office/drawing/2014/main" val="2200406276"/>
                    </a:ext>
                  </a:extLst>
                </a:gridCol>
                <a:gridCol w="2142238">
                  <a:extLst>
                    <a:ext uri="{9D8B030D-6E8A-4147-A177-3AD203B41FA5}">
                      <a16:colId xmlns:a16="http://schemas.microsoft.com/office/drawing/2014/main" val="2430489444"/>
                    </a:ext>
                  </a:extLst>
                </a:gridCol>
                <a:gridCol w="2142238">
                  <a:extLst>
                    <a:ext uri="{9D8B030D-6E8A-4147-A177-3AD203B41FA5}">
                      <a16:colId xmlns:a16="http://schemas.microsoft.com/office/drawing/2014/main" val="2481517516"/>
                    </a:ext>
                  </a:extLst>
                </a:gridCol>
                <a:gridCol w="2142238">
                  <a:extLst>
                    <a:ext uri="{9D8B030D-6E8A-4147-A177-3AD203B41FA5}">
                      <a16:colId xmlns:a16="http://schemas.microsoft.com/office/drawing/2014/main" val="20873339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Encoder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Decoder 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Post-processing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7571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DeepLabV1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Modified VGG16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ASPP + </a:t>
                      </a:r>
                      <a:r>
                        <a:rPr lang="en-US" altLang="ko-KR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Upsampling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DenseCRF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272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DeepLabV2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Modified ResNet50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ASPP + </a:t>
                      </a:r>
                      <a:r>
                        <a:rPr lang="en-US" altLang="ko-KR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Upsampling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DenseCRF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79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DeepLabV3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Modified ResNet50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ASPP + </a:t>
                      </a:r>
                      <a:r>
                        <a:rPr lang="en-US" altLang="ko-KR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Upsampling</a:t>
                      </a:r>
                      <a:endParaRPr lang="en-US" altLang="ko-KR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altLang="ko-KR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Parallel|Cascade</a:t>
                      </a:r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95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DeepLabV3+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Modified </a:t>
                      </a:r>
                      <a:r>
                        <a:rPr lang="en-US" altLang="ko-KR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Xception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ASPP + Decoder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X</a:t>
                      </a:r>
                      <a:endParaRPr lang="ko-KR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6546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836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DeepLabV1 vs DeepLabV2 vs DeepLabV3 vs DeepLabV3+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172CBD-EB07-4805-B2DE-B0C505D4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" y="1556792"/>
            <a:ext cx="4571313" cy="19047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873F4E-D0DB-4419-BE8A-4706828A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703" y="1598059"/>
            <a:ext cx="4354602" cy="18309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00F30B-DCCE-4FFC-A136-9188A3218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84" y="3429000"/>
            <a:ext cx="9144000" cy="273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57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14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2pPr>
                <a:lvl3pPr marL="12001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3pPr>
                <a:lvl4pPr marL="16573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4pPr>
                <a:lvl5pPr marL="21145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Encoder-Decoder with </a:t>
                </a:r>
                <a:r>
                  <a:rPr lang="en-US" altLang="ko-KR" sz="2000" dirty="0" err="1"/>
                  <a:t>Atrous</a:t>
                </a:r>
                <a:r>
                  <a:rPr lang="en-US" altLang="ko-KR" sz="2000" dirty="0"/>
                  <a:t> Convolution</a:t>
                </a:r>
              </a:p>
              <a:p>
                <a:pPr lvl="1"/>
                <a:r>
                  <a:rPr lang="en-US" altLang="ko-KR" sz="1600" dirty="0" err="1"/>
                  <a:t>Atrous</a:t>
                </a:r>
                <a:r>
                  <a:rPr lang="en-US" altLang="ko-KR" sz="1600" dirty="0"/>
                  <a:t> Convolution 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altLang="ko-KR" sz="1600" dirty="0"/>
              </a:p>
            </p:txBody>
          </p:sp>
        </mc:Choice>
        <mc:Fallback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  <a:blipFill>
                <a:blip r:embed="rId2"/>
                <a:stretch>
                  <a:fillRect l="-640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>
            <a:extLst>
              <a:ext uri="{FF2B5EF4-FFF2-40B4-BE49-F238E27FC236}">
                <a16:creationId xmlns:a16="http://schemas.microsoft.com/office/drawing/2014/main" id="{35860515-9B0E-4864-9357-B8F8799A1C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4" y="1809007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BB4797F-70FE-4AFD-9025-D90F534DD8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132856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979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Encoder-Decoder with </a:t>
            </a:r>
            <a:r>
              <a:rPr lang="en-US" altLang="ko-KR" sz="2000" dirty="0" err="1"/>
              <a:t>Atrous</a:t>
            </a:r>
            <a:r>
              <a:rPr lang="en-US" altLang="ko-KR" sz="2000" dirty="0"/>
              <a:t> Convolution</a:t>
            </a:r>
          </a:p>
          <a:p>
            <a:pPr lvl="1"/>
            <a:r>
              <a:rPr lang="en-US" altLang="ko-KR" sz="1600" dirty="0" err="1"/>
              <a:t>Depthwise</a:t>
            </a:r>
            <a:r>
              <a:rPr lang="en-US" altLang="ko-KR" sz="1600" dirty="0"/>
              <a:t> Separable Convolution</a:t>
            </a:r>
          </a:p>
          <a:p>
            <a:pPr lvl="2"/>
            <a:r>
              <a:rPr lang="en-US" altLang="ko-KR" sz="1600" dirty="0" err="1"/>
              <a:t>Depthwise</a:t>
            </a:r>
            <a:r>
              <a:rPr lang="en-US" altLang="ko-KR" sz="1600" dirty="0"/>
              <a:t> Convolution + Pointwise Convolution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58A448-2543-45CA-A311-DE6104618FF2}"/>
              </a:ext>
            </a:extLst>
          </p:cNvPr>
          <p:cNvGrpSpPr/>
          <p:nvPr/>
        </p:nvGrpSpPr>
        <p:grpSpPr>
          <a:xfrm>
            <a:off x="1547664" y="1811747"/>
            <a:ext cx="5755312" cy="4905260"/>
            <a:chOff x="1547664" y="1811747"/>
            <a:chExt cx="5755312" cy="490526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F6A0B9E-0760-4ED1-8E6A-D3A7FF912831}"/>
                </a:ext>
              </a:extLst>
            </p:cNvPr>
            <p:cNvGrpSpPr/>
            <p:nvPr/>
          </p:nvGrpSpPr>
          <p:grpSpPr>
            <a:xfrm>
              <a:off x="1547664" y="1811747"/>
              <a:ext cx="3816424" cy="4905260"/>
              <a:chOff x="2555776" y="1844824"/>
              <a:chExt cx="3816424" cy="4905260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F6D428D8-6FDD-4569-835B-D1CB2FED0F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76" y="1844824"/>
                <a:ext cx="3816424" cy="49052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C7800B24-E8A6-47F1-83CD-21A9BA3A18AA}"/>
                  </a:ext>
                </a:extLst>
              </p:cNvPr>
              <p:cNvSpPr/>
              <p:nvPr/>
            </p:nvSpPr>
            <p:spPr>
              <a:xfrm>
                <a:off x="2699792" y="1916832"/>
                <a:ext cx="3528392" cy="252028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ABD6F7E-1CEC-40B5-856D-50E4979C5F41}"/>
                  </a:ext>
                </a:extLst>
              </p:cNvPr>
              <p:cNvSpPr/>
              <p:nvPr/>
            </p:nvSpPr>
            <p:spPr>
              <a:xfrm>
                <a:off x="2699792" y="4509120"/>
                <a:ext cx="3528392" cy="224096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53E1DE75-3E2A-42B6-9BB3-87E50B5FB306}"/>
                </a:ext>
              </a:extLst>
            </p:cNvPr>
            <p:cNvSpPr/>
            <p:nvPr/>
          </p:nvSpPr>
          <p:spPr>
            <a:xfrm>
              <a:off x="5298132" y="2950276"/>
              <a:ext cx="720080" cy="36004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5A5166-DB27-46A7-83D1-20B9FC7D699E}"/>
                </a:ext>
              </a:extLst>
            </p:cNvPr>
            <p:cNvSpPr txBox="1"/>
            <p:nvPr/>
          </p:nvSpPr>
          <p:spPr>
            <a:xfrm>
              <a:off x="6013236" y="2866491"/>
              <a:ext cx="12230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/>
                <a:t>Depthwise</a:t>
              </a:r>
              <a:r>
                <a:rPr lang="en-US" altLang="ko-KR" sz="1400" dirty="0"/>
                <a:t> Convolution</a:t>
              </a:r>
              <a:endParaRPr lang="ko-KR" altLang="en-US" sz="1400" dirty="0"/>
            </a:p>
          </p:txBody>
        </p:sp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6B1A47A6-528F-4435-8B0F-D67EC20EAA93}"/>
                </a:ext>
              </a:extLst>
            </p:cNvPr>
            <p:cNvSpPr/>
            <p:nvPr/>
          </p:nvSpPr>
          <p:spPr>
            <a:xfrm>
              <a:off x="5298484" y="5374035"/>
              <a:ext cx="720080" cy="36004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D4D44C-1A65-495E-9F0E-21CCF8622679}"/>
                </a:ext>
              </a:extLst>
            </p:cNvPr>
            <p:cNvSpPr txBox="1"/>
            <p:nvPr/>
          </p:nvSpPr>
          <p:spPr>
            <a:xfrm>
              <a:off x="6013236" y="5334915"/>
              <a:ext cx="12897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Pointwise Convolution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26518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Encoder-Decoder with </a:t>
            </a:r>
            <a:r>
              <a:rPr lang="en-US" altLang="ko-KR" sz="2000" dirty="0" err="1"/>
              <a:t>Atrous</a:t>
            </a:r>
            <a:r>
              <a:rPr lang="en-US" altLang="ko-KR" sz="2000" dirty="0"/>
              <a:t> Convolution</a:t>
            </a:r>
          </a:p>
          <a:p>
            <a:pPr lvl="1"/>
            <a:r>
              <a:rPr lang="en-US" altLang="ko-KR" sz="1600" i="1" dirty="0" err="1">
                <a:solidFill>
                  <a:srgbClr val="FF0000"/>
                </a:solidFill>
              </a:rPr>
              <a:t>Atrous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Depthwise</a:t>
            </a:r>
            <a:r>
              <a:rPr lang="en-US" altLang="ko-KR" sz="1600" dirty="0"/>
              <a:t> Separable Convolution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F9BEBE2-0694-42EA-A6CC-E58CBEBD2EDD}"/>
              </a:ext>
            </a:extLst>
          </p:cNvPr>
          <p:cNvGrpSpPr/>
          <p:nvPr/>
        </p:nvGrpSpPr>
        <p:grpSpPr>
          <a:xfrm>
            <a:off x="-41176" y="2348880"/>
            <a:ext cx="9144000" cy="3818562"/>
            <a:chOff x="-41176" y="1844824"/>
            <a:chExt cx="9144000" cy="381856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E5D2888-2D40-4CE2-8E5D-B7BE515D3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1176" y="1844824"/>
              <a:ext cx="9144000" cy="3818562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2491159-2415-4D3B-A620-8B840F83CA20}"/>
                </a:ext>
              </a:extLst>
            </p:cNvPr>
            <p:cNvSpPr/>
            <p:nvPr/>
          </p:nvSpPr>
          <p:spPr>
            <a:xfrm>
              <a:off x="149970" y="1844824"/>
              <a:ext cx="2909862" cy="20882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997A7C9-CF67-46D6-8DE3-40EBBDFA506F}"/>
                </a:ext>
              </a:extLst>
            </p:cNvPr>
            <p:cNvSpPr/>
            <p:nvPr/>
          </p:nvSpPr>
          <p:spPr>
            <a:xfrm>
              <a:off x="5910610" y="1845608"/>
              <a:ext cx="2909862" cy="20882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D763CEFB-8E2A-46E4-94B3-94647DBB93CE}"/>
                </a:ext>
              </a:extLst>
            </p:cNvPr>
            <p:cNvCxnSpPr>
              <a:stCxn id="10" idx="0"/>
              <a:endCxn id="17" idx="0"/>
            </p:cNvCxnSpPr>
            <p:nvPr/>
          </p:nvCxnSpPr>
          <p:spPr>
            <a:xfrm rot="16200000" flipH="1">
              <a:off x="4484829" y="-1035104"/>
              <a:ext cx="784" cy="5760640"/>
            </a:xfrm>
            <a:prstGeom prst="bentConnector3">
              <a:avLst>
                <a:gd name="adj1" fmla="val -2915816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280493E-7CB4-4546-B8A9-3C2F33103181}"/>
              </a:ext>
            </a:extLst>
          </p:cNvPr>
          <p:cNvSpPr txBox="1"/>
          <p:nvPr/>
        </p:nvSpPr>
        <p:spPr>
          <a:xfrm>
            <a:off x="3960470" y="1827216"/>
            <a:ext cx="1223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Replacement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50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17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2pPr>
                <a:lvl3pPr marL="12001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3pPr>
                <a:lvl4pPr marL="16573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4pPr>
                <a:lvl5pPr marL="21145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Encoder-Decoder with </a:t>
                </a:r>
                <a:r>
                  <a:rPr lang="en-US" altLang="ko-KR" sz="2000" dirty="0" err="1"/>
                  <a:t>Atrous</a:t>
                </a:r>
                <a:r>
                  <a:rPr lang="en-US" altLang="ko-KR" sz="2000" dirty="0"/>
                  <a:t> Convolution</a:t>
                </a:r>
              </a:p>
              <a:p>
                <a:pPr lvl="1"/>
                <a:r>
                  <a:rPr lang="en-US" altLang="ko-KR" sz="1600" dirty="0"/>
                  <a:t>DeepLabV3 as Encoder</a:t>
                </a:r>
              </a:p>
              <a:p>
                <a:pPr lvl="2"/>
                <a:r>
                  <a:rPr lang="en-US" altLang="ko-KR" sz="1600" dirty="0" err="1"/>
                  <a:t>output_stride</a:t>
                </a:r>
                <a:r>
                  <a:rPr lang="en-US" altLang="ko-KR" sz="1600" i="1" dirty="0"/>
                  <a:t> </a:t>
                </a:r>
                <a:r>
                  <a:rPr lang="en-US" altLang="ko-KR" sz="1600" dirty="0"/>
                  <a:t>= input resolution/output resolution</a:t>
                </a:r>
              </a:p>
              <a:p>
                <a:pPr lvl="3"/>
                <a:r>
                  <a:rPr lang="en-US" altLang="ko-KR" sz="1600" dirty="0"/>
                  <a:t>Example : Input resolution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256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×256</m:t>
                    </m:r>
                  </m:oMath>
                </a14:m>
                <a:endParaRPr lang="en-US" altLang="ko-KR" sz="1600" dirty="0"/>
              </a:p>
              <a:p>
                <a:pPr lvl="4"/>
                <a:r>
                  <a:rPr lang="en-US" altLang="ko-KR" sz="1600" dirty="0"/>
                  <a:t>1. Output resolution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altLang="ko-KR" sz="1600" dirty="0"/>
                  <a:t> ⇒ </a:t>
                </a:r>
                <a:r>
                  <a:rPr lang="en-US" altLang="ko-KR" sz="1600" dirty="0" err="1"/>
                  <a:t>output_stride</a:t>
                </a:r>
                <a:r>
                  <a:rPr lang="en-US" altLang="ko-KR" sz="1600" i="1" dirty="0"/>
                  <a:t> </a:t>
                </a:r>
                <a:r>
                  <a:rPr lang="en-US" altLang="ko-KR" sz="1600" dirty="0"/>
                  <a:t>= 64</a:t>
                </a:r>
              </a:p>
              <a:p>
                <a:pPr lvl="4"/>
                <a:r>
                  <a:rPr lang="en-US" altLang="ko-KR" sz="1600" dirty="0"/>
                  <a:t>2. Output resolution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altLang="ko-KR" sz="1600" dirty="0"/>
                  <a:t> ⇒ </a:t>
                </a:r>
                <a:r>
                  <a:rPr lang="en-US" altLang="ko-KR" sz="1600" dirty="0" err="1"/>
                  <a:t>output_stride</a:t>
                </a:r>
                <a:r>
                  <a:rPr lang="en-US" altLang="ko-KR" sz="1600" i="1" dirty="0"/>
                  <a:t> </a:t>
                </a:r>
                <a:r>
                  <a:rPr lang="en-US" altLang="ko-KR" sz="1600" dirty="0"/>
                  <a:t>= 32 ⇒ </a:t>
                </a:r>
                <a:r>
                  <a:rPr lang="en-US" altLang="ko-KR" sz="1600" i="1" dirty="0">
                    <a:solidFill>
                      <a:srgbClr val="FF0000"/>
                    </a:solidFill>
                  </a:rPr>
                  <a:t>Image Classification</a:t>
                </a:r>
              </a:p>
              <a:p>
                <a:pPr lvl="4"/>
                <a:r>
                  <a:rPr lang="en-US" altLang="ko-KR" sz="1600" dirty="0"/>
                  <a:t>3. Output resolution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16</m:t>
                    </m:r>
                  </m:oMath>
                </a14:m>
                <a:r>
                  <a:rPr lang="en-US" altLang="ko-KR" sz="1600" dirty="0"/>
                  <a:t> ⇒ </a:t>
                </a:r>
                <a:r>
                  <a:rPr lang="en-US" altLang="ko-KR" sz="1600" dirty="0" err="1"/>
                  <a:t>output_stride</a:t>
                </a:r>
                <a:r>
                  <a:rPr lang="en-US" altLang="ko-KR" sz="1600" i="1" dirty="0"/>
                  <a:t> </a:t>
                </a:r>
                <a:r>
                  <a:rPr lang="en-US" altLang="ko-KR" sz="1600" dirty="0"/>
                  <a:t>= 16</a:t>
                </a:r>
              </a:p>
              <a:p>
                <a:pPr lvl="4"/>
                <a:r>
                  <a:rPr lang="en-US" altLang="ko-KR" sz="1600" dirty="0"/>
                  <a:t>4. Output resolution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altLang="ko-KR" sz="1600" dirty="0"/>
                  <a:t> ⇒ </a:t>
                </a:r>
                <a:r>
                  <a:rPr lang="en-US" altLang="ko-KR" sz="1600" dirty="0" err="1"/>
                  <a:t>output_stride</a:t>
                </a:r>
                <a:r>
                  <a:rPr lang="en-US" altLang="ko-KR" sz="1600" i="1" dirty="0"/>
                  <a:t> </a:t>
                </a:r>
                <a:r>
                  <a:rPr lang="en-US" altLang="ko-KR" sz="1600" dirty="0"/>
                  <a:t>= 8</a:t>
                </a:r>
              </a:p>
              <a:p>
                <a:pPr lvl="4"/>
                <a:endParaRPr lang="en-US" altLang="ko-KR" sz="1600" dirty="0"/>
              </a:p>
              <a:p>
                <a:pPr lvl="4"/>
                <a:endParaRPr lang="en-US" altLang="ko-KR" sz="1600" dirty="0"/>
              </a:p>
              <a:p>
                <a:pPr lvl="4"/>
                <a:endParaRPr lang="en-US" altLang="ko-KR" sz="1600" dirty="0"/>
              </a:p>
              <a:p>
                <a:pPr lvl="4"/>
                <a:endParaRPr lang="en-US" altLang="ko-KR" sz="1600" dirty="0"/>
              </a:p>
              <a:p>
                <a:pPr lvl="4"/>
                <a:endParaRPr lang="en-US" altLang="ko-KR" sz="1600" dirty="0"/>
              </a:p>
              <a:p>
                <a:pPr lvl="4"/>
                <a:endParaRPr lang="en-US" altLang="ko-KR" sz="1600" dirty="0"/>
              </a:p>
              <a:p>
                <a:pPr lvl="4"/>
                <a:endParaRPr lang="en-US" altLang="ko-KR" sz="1600" dirty="0"/>
              </a:p>
              <a:p>
                <a:pPr marL="1828800" lvl="4" indent="0">
                  <a:buNone/>
                </a:pPr>
                <a:endParaRPr lang="en-US" altLang="ko-KR" sz="1600" dirty="0"/>
              </a:p>
              <a:p>
                <a:pPr marL="0" indent="0">
                  <a:buNone/>
                </a:pPr>
                <a:endParaRPr lang="en-US" altLang="ko-KR" sz="1800" b="0" i="0" dirty="0">
                  <a:solidFill>
                    <a:srgbClr val="222222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altLang="ko-KR" sz="1800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Chen, Liang-</a:t>
                </a:r>
                <a:r>
                  <a:rPr lang="en-US" altLang="ko-KR" sz="1800" b="0" i="0" dirty="0" err="1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Chieh</a:t>
                </a:r>
                <a:r>
                  <a:rPr lang="en-US" altLang="ko-KR" sz="1800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, et al. "Rethinking </a:t>
                </a:r>
                <a:r>
                  <a:rPr lang="en-US" altLang="ko-KR" sz="1800" b="0" i="0" dirty="0" err="1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atrous</a:t>
                </a:r>
                <a:r>
                  <a:rPr lang="en-US" altLang="ko-KR" sz="1800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 convolution for semantic image segmentation." </a:t>
                </a:r>
                <a:r>
                  <a:rPr lang="en-US" altLang="ko-KR" sz="1800" b="0" i="1" dirty="0" err="1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arXiv</a:t>
                </a:r>
                <a:r>
                  <a:rPr lang="en-US" altLang="ko-KR" sz="1800" b="0" i="1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 preprint arXiv:1706.05587</a:t>
                </a:r>
                <a:r>
                  <a:rPr lang="en-US" altLang="ko-KR" sz="1800" b="0" i="0" dirty="0">
                    <a:solidFill>
                      <a:srgbClr val="222222"/>
                    </a:solidFill>
                    <a:effectLst/>
                    <a:latin typeface="Arial" panose="020B0604020202020204" pitchFamily="34" charset="0"/>
                  </a:rPr>
                  <a:t> (2017).</a:t>
                </a:r>
                <a:endParaRPr lang="en-US" altLang="ko-KR" sz="2000" dirty="0"/>
              </a:p>
              <a:p>
                <a:pPr lvl="3"/>
                <a:endParaRPr lang="en-US" altLang="ko-KR" sz="1600" dirty="0"/>
              </a:p>
              <a:p>
                <a:pPr lvl="3"/>
                <a:endParaRPr lang="en-US" altLang="ko-KR" sz="1600" dirty="0"/>
              </a:p>
              <a:p>
                <a:pPr lvl="3"/>
                <a:endParaRPr lang="en-US" altLang="ko-KR" sz="1600" dirty="0"/>
              </a:p>
              <a:p>
                <a:pPr lvl="3"/>
                <a:endParaRPr lang="en-US" altLang="ko-KR" sz="1600" dirty="0"/>
              </a:p>
              <a:p>
                <a:pPr lvl="4"/>
                <a:endParaRPr lang="en-US" altLang="ko-KR" sz="1600" dirty="0"/>
              </a:p>
              <a:p>
                <a:pPr lvl="4"/>
                <a:endParaRPr lang="en-US" altLang="ko-KR" sz="1600" dirty="0"/>
              </a:p>
            </p:txBody>
          </p:sp>
        </mc:Choice>
        <mc:Fallback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  <a:blipFill>
                <a:blip r:embed="rId2"/>
                <a:stretch>
                  <a:fillRect l="-640" t="-557" b="-6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1809BC34-80A7-4E17-AF3C-DDDF91A74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616052"/>
            <a:ext cx="8568952" cy="2448272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D969CCD-EC68-49A4-9C8F-17C71504D909}"/>
              </a:ext>
            </a:extLst>
          </p:cNvPr>
          <p:cNvSpPr/>
          <p:nvPr/>
        </p:nvSpPr>
        <p:spPr>
          <a:xfrm>
            <a:off x="2339752" y="3460874"/>
            <a:ext cx="6192688" cy="21880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89146E-F364-4027-8B8C-2258BF32FE7D}"/>
              </a:ext>
            </a:extLst>
          </p:cNvPr>
          <p:cNvSpPr txBox="1"/>
          <p:nvPr/>
        </p:nvSpPr>
        <p:spPr>
          <a:xfrm>
            <a:off x="3995936" y="3241948"/>
            <a:ext cx="2700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Output feature map resolution ↓</a:t>
            </a:r>
            <a:endParaRPr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07D86B-40BA-4EA7-BB50-724F3E2B0474}"/>
              </a:ext>
            </a:extLst>
          </p:cNvPr>
          <p:cNvSpPr/>
          <p:nvPr/>
        </p:nvSpPr>
        <p:spPr>
          <a:xfrm>
            <a:off x="2339752" y="3736033"/>
            <a:ext cx="2088232" cy="973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183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Encoder-Decoder with </a:t>
            </a:r>
            <a:r>
              <a:rPr lang="en-US" altLang="ko-KR" sz="2000" dirty="0" err="1"/>
              <a:t>Atrous</a:t>
            </a:r>
            <a:r>
              <a:rPr lang="en-US" altLang="ko-KR" sz="2000" dirty="0"/>
              <a:t> Convolution</a:t>
            </a:r>
          </a:p>
          <a:p>
            <a:pPr lvl="1"/>
            <a:r>
              <a:rPr lang="en-US" altLang="ko-KR" sz="1600" dirty="0"/>
              <a:t>DeepLabV3 as Encoder</a:t>
            </a:r>
          </a:p>
          <a:p>
            <a:pPr lvl="2"/>
            <a:r>
              <a:rPr lang="en-US" altLang="ko-KR" sz="1600" dirty="0"/>
              <a:t>Modifying Network</a:t>
            </a:r>
          </a:p>
          <a:p>
            <a:pPr lvl="3"/>
            <a:r>
              <a:rPr lang="en-US" altLang="ko-KR" sz="1600" dirty="0"/>
              <a:t>Remove the striding in the last one(or two) blocks</a:t>
            </a:r>
          </a:p>
          <a:p>
            <a:pPr lvl="3"/>
            <a:r>
              <a:rPr lang="en-US" altLang="ko-KR" sz="1600" dirty="0"/>
              <a:t>Applying the </a:t>
            </a:r>
            <a:r>
              <a:rPr lang="en-US" altLang="ko-KR" sz="1600" dirty="0" err="1"/>
              <a:t>Atrous</a:t>
            </a:r>
            <a:r>
              <a:rPr lang="en-US" altLang="ko-KR" sz="1600" dirty="0"/>
              <a:t> Convolution Correspondingly</a:t>
            </a:r>
          </a:p>
          <a:p>
            <a:pPr lvl="4"/>
            <a:r>
              <a:rPr lang="en-US" altLang="ko-KR" sz="1600" dirty="0"/>
              <a:t>last two block : rate = 2 and rate = 4</a:t>
            </a:r>
          </a:p>
          <a:p>
            <a:pPr lvl="3"/>
            <a:endParaRPr lang="en-US" altLang="ko-KR" sz="1600" dirty="0"/>
          </a:p>
          <a:p>
            <a:pPr lvl="4"/>
            <a:endParaRPr lang="en-US" altLang="ko-KR" sz="1600" dirty="0"/>
          </a:p>
          <a:p>
            <a:pPr lvl="4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508768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19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2pPr>
                <a:lvl3pPr marL="12001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3pPr>
                <a:lvl4pPr marL="16573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4pPr>
                <a:lvl5pPr marL="21145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Encoder-Decoder with </a:t>
                </a:r>
                <a:r>
                  <a:rPr lang="en-US" altLang="ko-KR" sz="2000" dirty="0" err="1"/>
                  <a:t>Atrous</a:t>
                </a:r>
                <a:r>
                  <a:rPr lang="en-US" altLang="ko-KR" sz="2000" dirty="0"/>
                  <a:t> Convolution</a:t>
                </a:r>
              </a:p>
              <a:p>
                <a:pPr lvl="1"/>
                <a:r>
                  <a:rPr lang="en-US" altLang="ko-KR" sz="1600" dirty="0"/>
                  <a:t>Proposed Decoder</a:t>
                </a:r>
              </a:p>
              <a:p>
                <a:pPr lvl="2"/>
                <a:r>
                  <a:rPr lang="en-US" altLang="ko-KR" sz="1600" dirty="0"/>
                  <a:t>DeepLabV3 : </a:t>
                </a:r>
                <a:r>
                  <a:rPr lang="en-US" altLang="ko-KR" sz="1600" dirty="0" err="1"/>
                  <a:t>output_stride</a:t>
                </a:r>
                <a:r>
                  <a:rPr lang="en-US" altLang="ko-KR" sz="1600" dirty="0"/>
                  <a:t> = 16 ⇒ </a:t>
                </a:r>
                <a:r>
                  <a:rPr lang="en-US" altLang="ko-KR" sz="1600" dirty="0" err="1"/>
                  <a:t>Upsample</a:t>
                </a:r>
                <a:r>
                  <a:rPr lang="en-US" altLang="ko-KR" sz="1600" dirty="0"/>
                  <a:t>(Bilinear interpolation) with 16 factor</a:t>
                </a:r>
              </a:p>
              <a:p>
                <a:pPr lvl="3"/>
                <a:r>
                  <a:rPr lang="en-US" altLang="ko-KR" sz="1600" i="1" dirty="0">
                    <a:solidFill>
                      <a:srgbClr val="FF0000"/>
                    </a:solidFill>
                  </a:rPr>
                  <a:t>Cannot recover object segmentation detail</a:t>
                </a:r>
              </a:p>
              <a:p>
                <a:pPr lvl="2"/>
                <a:r>
                  <a:rPr lang="en-US" altLang="ko-KR" sz="1600" dirty="0"/>
                  <a:t>DeepLabV3+</a:t>
                </a:r>
              </a:p>
              <a:p>
                <a:pPr lvl="3"/>
                <a:r>
                  <a:rPr lang="en-US" altLang="ko-KR" sz="1600" dirty="0"/>
                  <a:t>1. Apply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altLang="ko-KR" sz="1600" dirty="0"/>
                  <a:t> Convolution and Bilinearly </a:t>
                </a:r>
                <a:r>
                  <a:rPr lang="en-US" altLang="ko-KR" sz="1600" dirty="0" err="1"/>
                  <a:t>upsamle</a:t>
                </a:r>
                <a:r>
                  <a:rPr lang="en-US" altLang="ko-KR" sz="1600" dirty="0"/>
                  <a:t> by a factor 4</a:t>
                </a:r>
              </a:p>
              <a:p>
                <a:pPr lvl="3"/>
                <a:r>
                  <a:rPr lang="en-US" altLang="ko-KR" sz="1600" dirty="0"/>
                  <a:t>2. </a:t>
                </a:r>
                <a:r>
                  <a:rPr lang="en-US" altLang="ko-KR" sz="1600" dirty="0" err="1"/>
                  <a:t>Concatentae</a:t>
                </a:r>
                <a:r>
                  <a:rPr lang="en-US" altLang="ko-KR" sz="1600" dirty="0"/>
                  <a:t> with the corresponding low-level feature</a:t>
                </a:r>
              </a:p>
            </p:txBody>
          </p:sp>
        </mc:Choice>
        <mc:Fallback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  <a:blipFill>
                <a:blip r:embed="rId2"/>
                <a:stretch>
                  <a:fillRect l="-640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A485EC9A-E5BE-497B-81F2-79FDD36B1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468" y="3034612"/>
            <a:ext cx="6408712" cy="33467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76E3861-0CF6-4F6D-B2B8-F8F8064908C8}"/>
              </a:ext>
            </a:extLst>
          </p:cNvPr>
          <p:cNvSpPr/>
          <p:nvPr/>
        </p:nvSpPr>
        <p:spPr>
          <a:xfrm>
            <a:off x="3779912" y="3717032"/>
            <a:ext cx="2448272" cy="2304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890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Introduction</a:t>
            </a:r>
          </a:p>
          <a:p>
            <a:r>
              <a:rPr lang="en-US" altLang="ko-KR" sz="2000" dirty="0"/>
              <a:t>Methods</a:t>
            </a:r>
          </a:p>
          <a:p>
            <a:r>
              <a:rPr lang="en-US" altLang="ko-KR" sz="2000" dirty="0"/>
              <a:t>Experimental Evaluation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4325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20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2pPr>
                <a:lvl3pPr marL="12001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3pPr>
                <a:lvl4pPr marL="16573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4pPr>
                <a:lvl5pPr marL="21145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Encoder-Decoder with </a:t>
                </a:r>
                <a:r>
                  <a:rPr lang="en-US" altLang="ko-KR" sz="2000" dirty="0" err="1"/>
                  <a:t>Atrous</a:t>
                </a:r>
                <a:r>
                  <a:rPr lang="en-US" altLang="ko-KR" sz="2000" dirty="0"/>
                  <a:t> Convolution</a:t>
                </a:r>
              </a:p>
              <a:p>
                <a:pPr lvl="1"/>
                <a:r>
                  <a:rPr lang="en-US" altLang="ko-KR" sz="1600" dirty="0"/>
                  <a:t>Proposed Decoder</a:t>
                </a:r>
              </a:p>
              <a:p>
                <a:pPr lvl="2"/>
                <a:r>
                  <a:rPr lang="en-US" altLang="ko-KR" sz="1600" dirty="0"/>
                  <a:t>DeepLabV3 : </a:t>
                </a:r>
                <a:r>
                  <a:rPr lang="en-US" altLang="ko-KR" sz="1600" dirty="0" err="1"/>
                  <a:t>output_stride</a:t>
                </a:r>
                <a:r>
                  <a:rPr lang="en-US" altLang="ko-KR" sz="1600" dirty="0"/>
                  <a:t> = 16 ⇒ </a:t>
                </a:r>
                <a:r>
                  <a:rPr lang="en-US" altLang="ko-KR" sz="1600" dirty="0" err="1"/>
                  <a:t>Upsample</a:t>
                </a:r>
                <a:r>
                  <a:rPr lang="en-US" altLang="ko-KR" sz="1600" dirty="0"/>
                  <a:t>(Bilinear interpolation) with 16 factor</a:t>
                </a:r>
              </a:p>
              <a:p>
                <a:pPr lvl="3"/>
                <a:r>
                  <a:rPr lang="en-US" altLang="ko-KR" sz="1600" i="1" dirty="0">
                    <a:solidFill>
                      <a:srgbClr val="FF0000"/>
                    </a:solidFill>
                  </a:rPr>
                  <a:t>Cannot recover object segmentation detail</a:t>
                </a:r>
              </a:p>
              <a:p>
                <a:pPr lvl="2"/>
                <a:r>
                  <a:rPr lang="en-US" altLang="ko-KR" sz="1600" dirty="0"/>
                  <a:t>DeepLabV3+</a:t>
                </a:r>
              </a:p>
              <a:p>
                <a:pPr lvl="3"/>
                <a:r>
                  <a:rPr lang="en-US" altLang="ko-KR" sz="1600" dirty="0"/>
                  <a:t>3. Apply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altLang="ko-KR" sz="1600" dirty="0"/>
                  <a:t> Convolution</a:t>
                </a:r>
              </a:p>
            </p:txBody>
          </p:sp>
        </mc:Choice>
        <mc:Fallback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  <a:blipFill>
                <a:blip r:embed="rId2"/>
                <a:stretch>
                  <a:fillRect l="-640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A485EC9A-E5BE-497B-81F2-79FDD36B1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468" y="3034612"/>
            <a:ext cx="6408712" cy="33467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76E3861-0CF6-4F6D-B2B8-F8F8064908C8}"/>
              </a:ext>
            </a:extLst>
          </p:cNvPr>
          <p:cNvSpPr/>
          <p:nvPr/>
        </p:nvSpPr>
        <p:spPr>
          <a:xfrm>
            <a:off x="2411760" y="3645024"/>
            <a:ext cx="1080120" cy="2520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094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21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2pPr>
                <a:lvl3pPr marL="12001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3pPr>
                <a:lvl4pPr marL="16573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4pPr>
                <a:lvl5pPr marL="21145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Encoder-Decoder with </a:t>
                </a:r>
                <a:r>
                  <a:rPr lang="en-US" altLang="ko-KR" sz="2000" dirty="0" err="1"/>
                  <a:t>Atrous</a:t>
                </a:r>
                <a:r>
                  <a:rPr lang="en-US" altLang="ko-KR" sz="2000" dirty="0"/>
                  <a:t> Convolution</a:t>
                </a:r>
              </a:p>
              <a:p>
                <a:pPr lvl="1"/>
                <a:r>
                  <a:rPr lang="en-US" altLang="ko-KR" sz="1600" dirty="0"/>
                  <a:t>Proposed Decoder</a:t>
                </a:r>
              </a:p>
              <a:p>
                <a:pPr lvl="2"/>
                <a:r>
                  <a:rPr lang="en-US" altLang="ko-KR" sz="1600" dirty="0"/>
                  <a:t>DeepLabV3 : </a:t>
                </a:r>
                <a:r>
                  <a:rPr lang="en-US" altLang="ko-KR" sz="1600" dirty="0" err="1"/>
                  <a:t>output_stride</a:t>
                </a:r>
                <a:r>
                  <a:rPr lang="en-US" altLang="ko-KR" sz="1600" dirty="0"/>
                  <a:t> = 16 ⇒ </a:t>
                </a:r>
                <a:r>
                  <a:rPr lang="en-US" altLang="ko-KR" sz="1600" dirty="0" err="1"/>
                  <a:t>Upsample</a:t>
                </a:r>
                <a:r>
                  <a:rPr lang="en-US" altLang="ko-KR" sz="1600" dirty="0"/>
                  <a:t>(Bilinear interpolation) with 16 factor</a:t>
                </a:r>
              </a:p>
              <a:p>
                <a:pPr lvl="3"/>
                <a:r>
                  <a:rPr lang="en-US" altLang="ko-KR" sz="1600" i="1" dirty="0">
                    <a:solidFill>
                      <a:srgbClr val="FF0000"/>
                    </a:solidFill>
                  </a:rPr>
                  <a:t>Cannot recover object segmentation detail</a:t>
                </a:r>
              </a:p>
              <a:p>
                <a:pPr lvl="2"/>
                <a:r>
                  <a:rPr lang="en-US" altLang="ko-KR" sz="1600" dirty="0"/>
                  <a:t>DeepLabV3+</a:t>
                </a:r>
              </a:p>
              <a:p>
                <a:pPr lvl="3"/>
                <a:r>
                  <a:rPr lang="en-US" altLang="ko-KR" sz="1600" dirty="0"/>
                  <a:t>4. Apply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ko-KR" sz="1600" dirty="0"/>
                  <a:t> Convolution</a:t>
                </a:r>
              </a:p>
              <a:p>
                <a:pPr lvl="3"/>
                <a:r>
                  <a:rPr lang="en-US" altLang="ko-KR" sz="1600" dirty="0"/>
                  <a:t>5. Bilinearly </a:t>
                </a:r>
                <a:r>
                  <a:rPr lang="en-US" altLang="ko-KR" sz="1600" dirty="0" err="1"/>
                  <a:t>upsample</a:t>
                </a:r>
                <a:r>
                  <a:rPr lang="en-US" altLang="ko-KR" sz="1600" dirty="0"/>
                  <a:t> by a factor 4</a:t>
                </a:r>
              </a:p>
              <a:p>
                <a:pPr lvl="3"/>
                <a:endParaRPr lang="en-US" altLang="ko-KR" sz="1600" dirty="0"/>
              </a:p>
            </p:txBody>
          </p:sp>
        </mc:Choice>
        <mc:Fallback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  <a:blipFill>
                <a:blip r:embed="rId2"/>
                <a:stretch>
                  <a:fillRect l="-640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A485EC9A-E5BE-497B-81F2-79FDD36B1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468" y="3034612"/>
            <a:ext cx="6408712" cy="33467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76E3861-0CF6-4F6D-B2B8-F8F8064908C8}"/>
              </a:ext>
            </a:extLst>
          </p:cNvPr>
          <p:cNvSpPr/>
          <p:nvPr/>
        </p:nvSpPr>
        <p:spPr>
          <a:xfrm>
            <a:off x="4572000" y="5445224"/>
            <a:ext cx="3163180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3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22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2pPr>
                <a:lvl3pPr marL="12001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3pPr>
                <a:lvl4pPr marL="16573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4pPr>
                <a:lvl5pPr marL="21145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Modified Aligned </a:t>
                </a:r>
                <a:r>
                  <a:rPr lang="en-US" altLang="ko-KR" sz="2000" dirty="0" err="1"/>
                  <a:t>Xception</a:t>
                </a:r>
                <a:endParaRPr lang="en-US" altLang="ko-KR" sz="1200" dirty="0"/>
              </a:p>
              <a:p>
                <a:pPr lvl="1"/>
                <a:r>
                  <a:rPr lang="en-US" altLang="ko-KR" sz="1600" dirty="0"/>
                  <a:t>MSRA team ⇒ Propose Aligned </a:t>
                </a:r>
                <a:r>
                  <a:rPr lang="en-US" altLang="ko-KR" sz="1600" dirty="0" err="1"/>
                  <a:t>Xception</a:t>
                </a:r>
                <a:r>
                  <a:rPr lang="en-US" altLang="ko-KR" sz="1600" dirty="0"/>
                  <a:t> Network Architecture</a:t>
                </a:r>
              </a:p>
              <a:p>
                <a:pPr lvl="1"/>
                <a:r>
                  <a:rPr lang="en-US" altLang="ko-KR" sz="1600" dirty="0"/>
                  <a:t>DeepLabV3+ ⇒ Modify Aligned </a:t>
                </a:r>
                <a:r>
                  <a:rPr lang="en-US" altLang="ko-KR" sz="1600" dirty="0" err="1"/>
                  <a:t>Xception</a:t>
                </a:r>
                <a:r>
                  <a:rPr lang="en-US" altLang="ko-KR" sz="1600" dirty="0"/>
                  <a:t> Network Architecture for semantic Segmentation</a:t>
                </a:r>
              </a:p>
              <a:p>
                <a:pPr lvl="2"/>
                <a:r>
                  <a:rPr lang="en-US" altLang="ko-KR" sz="1600" dirty="0"/>
                  <a:t>1. Maintain Entry flow network structure for fast computation and memory efficiency</a:t>
                </a:r>
              </a:p>
              <a:p>
                <a:pPr lvl="2"/>
                <a:r>
                  <a:rPr lang="en-US" altLang="ko-KR" sz="1600" dirty="0"/>
                  <a:t>2. All Max pooling ⇒ </a:t>
                </a:r>
                <a:r>
                  <a:rPr lang="en-US" altLang="ko-KR" sz="1600" dirty="0" err="1"/>
                  <a:t>Depthwise</a:t>
                </a:r>
                <a:r>
                  <a:rPr lang="en-US" altLang="ko-KR" sz="1600" dirty="0"/>
                  <a:t> separable convolution with stride</a:t>
                </a:r>
              </a:p>
              <a:p>
                <a:pPr lvl="2"/>
                <a:r>
                  <a:rPr lang="en-US" altLang="ko-KR" sz="1600" dirty="0"/>
                  <a:t>3. Extra Batch Normalization and </a:t>
                </a:r>
                <a:r>
                  <a:rPr lang="en-US" altLang="ko-KR" sz="1600" dirty="0" err="1"/>
                  <a:t>ReLU</a:t>
                </a:r>
                <a:r>
                  <a:rPr lang="en-US" altLang="ko-KR" sz="1600" dirty="0"/>
                  <a:t> activation are added after each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ko-KR" sz="1600" dirty="0"/>
                  <a:t> </a:t>
                </a:r>
                <a:r>
                  <a:rPr lang="en-US" altLang="ko-KR" sz="1600" dirty="0" err="1"/>
                  <a:t>depthwise</a:t>
                </a:r>
                <a:r>
                  <a:rPr lang="en-US" altLang="ko-KR" sz="1600" dirty="0"/>
                  <a:t> convolutions</a:t>
                </a:r>
              </a:p>
            </p:txBody>
          </p:sp>
        </mc:Choice>
        <mc:Fallback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  <a:blipFill>
                <a:blip r:embed="rId2"/>
                <a:stretch>
                  <a:fillRect l="-640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963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Method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Modified Aligned </a:t>
            </a:r>
            <a:r>
              <a:rPr lang="en-US" altLang="ko-KR" sz="2000" dirty="0" err="1"/>
              <a:t>Xception</a:t>
            </a:r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89049C-D6A5-4BCE-B6BB-80D845001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62" y="1268760"/>
            <a:ext cx="6701676" cy="522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90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Experimental Evaluation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24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2pPr>
                <a:lvl3pPr marL="12001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3pPr>
                <a:lvl4pPr marL="16573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4pPr>
                <a:lvl5pPr marL="21145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Experiment Setting</a:t>
                </a:r>
                <a:endParaRPr lang="en-US" altLang="ko-KR" sz="800" dirty="0"/>
              </a:p>
              <a:p>
                <a:pPr lvl="1"/>
                <a:r>
                  <a:rPr lang="en-US" altLang="ko-KR" sz="1600" dirty="0"/>
                  <a:t>Encoder : Extract Dense feature map by </a:t>
                </a:r>
                <a:r>
                  <a:rPr lang="en-US" altLang="ko-KR" sz="1600" dirty="0" err="1"/>
                  <a:t>atrous</a:t>
                </a:r>
                <a:r>
                  <a:rPr lang="en-US" altLang="ko-KR" sz="1600" dirty="0"/>
                  <a:t> convolution</a:t>
                </a:r>
              </a:p>
              <a:p>
                <a:pPr lvl="2"/>
                <a:r>
                  <a:rPr lang="en-US" altLang="ko-KR" sz="1600" dirty="0"/>
                  <a:t>ImageNet-1k pre-trained ResNet101</a:t>
                </a:r>
              </a:p>
              <a:p>
                <a:pPr lvl="2"/>
                <a:r>
                  <a:rPr lang="en-US" altLang="ko-KR" sz="1600" dirty="0"/>
                  <a:t>ImageNet-1k pre-trained Modified Aligned </a:t>
                </a:r>
                <a:r>
                  <a:rPr lang="en-US" altLang="ko-KR" sz="1600" dirty="0" err="1"/>
                  <a:t>Xception</a:t>
                </a:r>
                <a:endParaRPr lang="en-US" altLang="ko-KR" sz="1600" dirty="0"/>
              </a:p>
              <a:p>
                <a:pPr lvl="1"/>
                <a:r>
                  <a:rPr lang="en-US" altLang="ko-KR" sz="1600" dirty="0"/>
                  <a:t>Learning rate : initial 0.007</a:t>
                </a:r>
              </a:p>
              <a:p>
                <a:pPr lvl="2"/>
                <a:r>
                  <a:rPr lang="en-US" altLang="ko-KR" sz="1600" dirty="0"/>
                  <a:t>Learning rate scheduler : Polynomial Learning rate scheduler</a:t>
                </a:r>
              </a:p>
              <a:p>
                <a:pPr lvl="1"/>
                <a:r>
                  <a:rPr lang="en-US" altLang="ko-KR" sz="1600" dirty="0"/>
                  <a:t>Crop size 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513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×513</m:t>
                    </m:r>
                  </m:oMath>
                </a14:m>
                <a:endParaRPr lang="en-US" altLang="ko-KR" sz="1600" dirty="0"/>
              </a:p>
              <a:p>
                <a:pPr lvl="1"/>
                <a:r>
                  <a:rPr lang="en-US" altLang="ko-KR" sz="1600" dirty="0"/>
                  <a:t>Data Augmentation</a:t>
                </a:r>
              </a:p>
              <a:p>
                <a:pPr lvl="2"/>
                <a:r>
                  <a:rPr lang="en-US" altLang="ko-KR" sz="1600" dirty="0"/>
                  <a:t>Random Scaling</a:t>
                </a:r>
              </a:p>
            </p:txBody>
          </p:sp>
        </mc:Choice>
        <mc:Fallback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  <a:blipFill>
                <a:blip r:embed="rId2"/>
                <a:stretch>
                  <a:fillRect l="-640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195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Experimental Evaluation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25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2pPr>
                <a:lvl3pPr marL="12001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3pPr>
                <a:lvl4pPr marL="16573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4pPr>
                <a:lvl5pPr marL="21145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Decoder Design Choices</a:t>
                </a:r>
                <a:endParaRPr lang="en-US" altLang="ko-KR" sz="1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ko-KR" sz="1600" dirty="0"/>
                  <a:t> : Convolution operation with kernel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1600" dirty="0"/>
                  <a:t> and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ko-KR" sz="1600" dirty="0"/>
                  <a:t> filters</a:t>
                </a:r>
              </a:p>
              <a:p>
                <a:pPr lvl="1"/>
                <a:r>
                  <a:rPr lang="en-US" altLang="ko-KR" sz="1600" dirty="0"/>
                  <a:t>DeepLabV3 : </a:t>
                </a:r>
                <a:r>
                  <a:rPr lang="en-US" altLang="ko-KR" sz="1600" dirty="0" err="1"/>
                  <a:t>output_stride</a:t>
                </a:r>
                <a:r>
                  <a:rPr lang="en-US" altLang="ko-KR" sz="1600" dirty="0"/>
                  <a:t> = 16 ⇒ </a:t>
                </a:r>
                <a:r>
                  <a:rPr lang="en-US" altLang="ko-KR" sz="1600" dirty="0" err="1"/>
                  <a:t>Upsample</a:t>
                </a:r>
                <a:r>
                  <a:rPr lang="en-US" altLang="ko-KR" sz="1600" dirty="0"/>
                  <a:t>(Bilinear interpolation) with 16 factor</a:t>
                </a:r>
              </a:p>
              <a:p>
                <a:pPr lvl="2"/>
                <a:r>
                  <a:rPr lang="en-US" altLang="ko-KR" sz="1600" dirty="0"/>
                  <a:t>Naïve decoder design</a:t>
                </a:r>
              </a:p>
              <a:p>
                <a:pPr lvl="1"/>
                <a:r>
                  <a:rPr lang="en-US" altLang="ko-KR" sz="1600" dirty="0"/>
                  <a:t>DeepLabV3+</a:t>
                </a:r>
              </a:p>
              <a:p>
                <a:pPr lvl="2"/>
                <a:r>
                  <a:rPr lang="en-US" altLang="ko-KR" sz="1600" dirty="0"/>
                  <a:t>1).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altLang="ko-KR" sz="1600" dirty="0"/>
                  <a:t> Convolution used to reduce the channels of the low-level feature map from the encoder module</a:t>
                </a:r>
              </a:p>
              <a:p>
                <a:pPr lvl="2"/>
                <a:r>
                  <a:rPr lang="en-US" altLang="ko-KR" sz="1600" dirty="0"/>
                  <a:t>2).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altLang="ko-KR" sz="1600" dirty="0"/>
                  <a:t> Convolution used to obtain sharper segmentation results</a:t>
                </a:r>
              </a:p>
              <a:p>
                <a:pPr lvl="2"/>
                <a:r>
                  <a:rPr lang="en-US" altLang="ko-KR" sz="1600" dirty="0"/>
                  <a:t>3). what encoder low-level features should be used</a:t>
                </a:r>
              </a:p>
              <a:p>
                <a:pPr lvl="2"/>
                <a:endParaRPr lang="en-US" altLang="ko-KR" sz="1600" dirty="0"/>
              </a:p>
            </p:txBody>
          </p:sp>
        </mc:Choice>
        <mc:Fallback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  <a:blipFill>
                <a:blip r:embed="rId2"/>
                <a:stretch>
                  <a:fillRect l="-640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1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Experimental Evaluation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26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400" b="1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2pPr>
                <a:lvl3pPr marL="12001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3pPr>
                <a:lvl4pPr marL="16573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4pPr>
                <a:lvl5pPr marL="2114550" indent="-285750" algn="l" defTabSz="914400" rtl="0" eaLnBrk="1" latinLnBrk="1" hangingPunct="1">
                  <a:spcBef>
                    <a:spcPct val="200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Calibri" panose="020F0502020204030204" pitchFamily="34" charset="0"/>
                    <a:ea typeface="산돌고딕 M" panose="02030504000101010101" pitchFamily="18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Decoder Design Choices</a:t>
                </a:r>
                <a:endParaRPr lang="en-US" altLang="ko-KR" sz="400" dirty="0"/>
              </a:p>
              <a:p>
                <a:pPr lvl="1"/>
                <a:r>
                  <a:rPr lang="en-US" altLang="ko-KR" sz="1600" dirty="0"/>
                  <a:t>Reducing the channels of the low-level feature map from the encoder module</a:t>
                </a:r>
              </a:p>
              <a:p>
                <a:pPr lvl="1"/>
                <a:endParaRPr lang="en-US" altLang="ko-KR" sz="1600" dirty="0"/>
              </a:p>
              <a:p>
                <a:pPr lvl="1"/>
                <a:endParaRPr lang="en-US" altLang="ko-KR" sz="1600" dirty="0"/>
              </a:p>
              <a:p>
                <a:pPr lvl="1"/>
                <a:endParaRPr lang="en-US" altLang="ko-KR" sz="1600" dirty="0"/>
              </a:p>
              <a:p>
                <a:pPr lvl="1"/>
                <a:endParaRPr lang="en-US" altLang="ko-KR" sz="1600" dirty="0"/>
              </a:p>
              <a:p>
                <a:pPr lvl="1"/>
                <a:endParaRPr lang="en-US" altLang="ko-KR" sz="1600" dirty="0"/>
              </a:p>
              <a:p>
                <a:pPr lvl="1"/>
                <a:endParaRPr lang="en-US" altLang="ko-KR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altLang="ko-KR" sz="1600" dirty="0"/>
                  <a:t> Decoder Structure</a:t>
                </a:r>
              </a:p>
            </p:txBody>
          </p:sp>
        </mc:Choice>
        <mc:Fallback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7A1DB22C-530D-49C6-9A1A-70FF3C9CE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908720"/>
                <a:ext cx="8568952" cy="5472608"/>
              </a:xfrm>
              <a:prstGeom prst="rect">
                <a:avLst/>
              </a:prstGeom>
              <a:blipFill>
                <a:blip r:embed="rId2"/>
                <a:stretch>
                  <a:fillRect l="-640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16ABFBD6-B242-4AE0-A66B-623457AB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8977"/>
            <a:ext cx="9144000" cy="17799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EE2ACA-BC11-453D-BAD9-5A27B011F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68" y="3539597"/>
            <a:ext cx="8645624" cy="331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62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Experimental Evaluation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ResNet-101 as Network Backbone</a:t>
            </a:r>
            <a:endParaRPr lang="en-US" altLang="ko-KR" sz="1200" dirty="0"/>
          </a:p>
          <a:p>
            <a:pPr lvl="1"/>
            <a:endParaRPr lang="en-US" altLang="ko-KR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007343-44CB-41F3-9981-16F15D33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18" y="1276624"/>
            <a:ext cx="8157964" cy="558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47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Experimental Evaluation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Modified Aligned </a:t>
            </a:r>
            <a:r>
              <a:rPr lang="en-US" altLang="ko-KR" sz="2000" dirty="0" err="1"/>
              <a:t>Xception</a:t>
            </a:r>
            <a:r>
              <a:rPr lang="en-US" altLang="ko-KR" sz="2000" dirty="0"/>
              <a:t> as Network Backbone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596257-377D-48BD-9977-DAB2C4D43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7" y="1196752"/>
            <a:ext cx="5184576" cy="567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27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Experimental Evaluation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Improvement along Object Boundaries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6D00BD-6F77-47C2-875B-8004DC8E2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502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4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Semantic Segmentation</a:t>
            </a:r>
          </a:p>
          <a:p>
            <a:pPr lvl="1"/>
            <a:r>
              <a:rPr lang="en-US" altLang="ko-KR" sz="1600" dirty="0"/>
              <a:t>Pixel-wise classification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09816A-6410-4013-A269-745C46F34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071"/>
            <a:ext cx="9144000" cy="35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83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Experimental Evaluation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Visualization on </a:t>
            </a:r>
            <a:r>
              <a:rPr lang="en-US" altLang="ko-KR" sz="2000" dirty="0" err="1"/>
              <a:t>CityScapes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1B0B91-1029-4BB1-A7FA-5BAA1D6F4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185"/>
            <a:ext cx="9144000" cy="415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9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Semantic Segmentation</a:t>
            </a:r>
          </a:p>
          <a:p>
            <a:pPr lvl="1"/>
            <a:r>
              <a:rPr lang="en-US" altLang="ko-KR" sz="1600" dirty="0"/>
              <a:t>Approach ⇒ Fully-Convolutional Neural Networks</a:t>
            </a:r>
          </a:p>
          <a:p>
            <a:pPr lvl="2"/>
            <a:r>
              <a:rPr lang="en-US" altLang="ko-KR" sz="1600" dirty="0"/>
              <a:t>1. Spatial Pyramid Pooling Module : Captures rich contextual information by pooling features at different resolution</a:t>
            </a:r>
          </a:p>
          <a:p>
            <a:pPr lvl="2"/>
            <a:r>
              <a:rPr lang="en-US" altLang="ko-KR" sz="1600" dirty="0"/>
              <a:t>2. Encoder-Decoder Structure : Obtain sharp object boundaries</a:t>
            </a:r>
          </a:p>
        </p:txBody>
      </p:sp>
    </p:spTree>
    <p:extLst>
      <p:ext uri="{BB962C8B-B14F-4D97-AF65-F5344CB8AC3E}">
        <p14:creationId xmlns:p14="http://schemas.microsoft.com/office/powerpoint/2010/main" val="634983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Semantic Segmentation</a:t>
            </a:r>
          </a:p>
          <a:p>
            <a:pPr lvl="1"/>
            <a:r>
              <a:rPr lang="en-US" altLang="ko-KR" sz="1600" dirty="0"/>
              <a:t>Approach ⇒ Fully-Convolutional Neural Networks</a:t>
            </a:r>
          </a:p>
          <a:p>
            <a:pPr lvl="2"/>
            <a:r>
              <a:rPr lang="en-US" altLang="ko-KR" sz="1600" dirty="0"/>
              <a:t>1. Spatial Pyramid Pooling Module</a:t>
            </a:r>
          </a:p>
          <a:p>
            <a:pPr lvl="2"/>
            <a:r>
              <a:rPr lang="en-US" altLang="ko-KR" sz="1600" dirty="0"/>
              <a:t>2. Encoder-Decoder Structure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826744-B3C0-46A0-BA53-7AC852835FAE}"/>
              </a:ext>
            </a:extLst>
          </p:cNvPr>
          <p:cNvSpPr/>
          <p:nvPr/>
        </p:nvSpPr>
        <p:spPr>
          <a:xfrm>
            <a:off x="1403648" y="1556792"/>
            <a:ext cx="3096344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F1C5E6C-623C-4470-BCE9-A756C16806FC}"/>
              </a:ext>
            </a:extLst>
          </p:cNvPr>
          <p:cNvSpPr/>
          <p:nvPr/>
        </p:nvSpPr>
        <p:spPr>
          <a:xfrm>
            <a:off x="4824028" y="1739801"/>
            <a:ext cx="720080" cy="3600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441B71-9E31-466C-804E-9D2AF110E524}"/>
              </a:ext>
            </a:extLst>
          </p:cNvPr>
          <p:cNvSpPr txBox="1"/>
          <p:nvPr/>
        </p:nvSpPr>
        <p:spPr>
          <a:xfrm>
            <a:off x="4427984" y="1473199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integration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69C83-9BD2-4330-9DF1-419289D88674}"/>
              </a:ext>
            </a:extLst>
          </p:cNvPr>
          <p:cNvSpPr txBox="1"/>
          <p:nvPr/>
        </p:nvSpPr>
        <p:spPr>
          <a:xfrm>
            <a:off x="5592740" y="1726939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DeepLabV3+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072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Semantic Segmentation</a:t>
            </a:r>
          </a:p>
          <a:p>
            <a:pPr lvl="1"/>
            <a:r>
              <a:rPr lang="en-US" altLang="ko-KR" sz="1600" dirty="0"/>
              <a:t>DeepLabV3 </a:t>
            </a:r>
          </a:p>
          <a:p>
            <a:pPr lvl="2"/>
            <a:r>
              <a:rPr lang="en-US" altLang="ko-KR" sz="1600" dirty="0"/>
              <a:t>Parallel </a:t>
            </a:r>
            <a:r>
              <a:rPr lang="en-US" altLang="ko-KR" sz="1600" dirty="0" err="1"/>
              <a:t>Atrous</a:t>
            </a:r>
            <a:r>
              <a:rPr lang="en-US" altLang="ko-KR" sz="1600" dirty="0"/>
              <a:t> Convolution</a:t>
            </a:r>
          </a:p>
          <a:p>
            <a:pPr lvl="2"/>
            <a:r>
              <a:rPr lang="en-US" altLang="ko-KR" sz="1600" dirty="0"/>
              <a:t>Cascade </a:t>
            </a:r>
            <a:r>
              <a:rPr lang="en-US" altLang="ko-KR" sz="1600" dirty="0" err="1"/>
              <a:t>Atrous</a:t>
            </a:r>
            <a:r>
              <a:rPr lang="en-US" altLang="ko-KR" sz="1600" dirty="0"/>
              <a:t> Convolution</a:t>
            </a:r>
          </a:p>
          <a:p>
            <a:pPr lvl="1"/>
            <a:r>
              <a:rPr lang="en-US" altLang="ko-KR" sz="1600" dirty="0" err="1"/>
              <a:t>PSPNet</a:t>
            </a:r>
            <a:endParaRPr lang="en-US" altLang="ko-KR" sz="1600" dirty="0"/>
          </a:p>
          <a:p>
            <a:pPr lvl="2"/>
            <a:r>
              <a:rPr lang="en-US" altLang="ko-KR" sz="1600" dirty="0"/>
              <a:t>Pooling operations at different grid scales</a:t>
            </a:r>
          </a:p>
        </p:txBody>
      </p:sp>
    </p:spTree>
    <p:extLst>
      <p:ext uri="{BB962C8B-B14F-4D97-AF65-F5344CB8AC3E}">
        <p14:creationId xmlns:p14="http://schemas.microsoft.com/office/powerpoint/2010/main" val="2019679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Semantic Segmentation</a:t>
            </a:r>
          </a:p>
          <a:p>
            <a:pPr lvl="1"/>
            <a:r>
              <a:rPr lang="en-US" altLang="ko-KR" sz="1600" dirty="0"/>
              <a:t>DeepLabV3 </a:t>
            </a:r>
          </a:p>
          <a:p>
            <a:pPr lvl="2"/>
            <a:r>
              <a:rPr lang="en-US" altLang="ko-KR" sz="1600" dirty="0"/>
              <a:t>Parallel </a:t>
            </a:r>
            <a:r>
              <a:rPr lang="en-US" altLang="ko-KR" sz="1600" dirty="0" err="1"/>
              <a:t>Atrous</a:t>
            </a:r>
            <a:r>
              <a:rPr lang="en-US" altLang="ko-KR" sz="1600" dirty="0"/>
              <a:t> Convolution</a:t>
            </a:r>
          </a:p>
          <a:p>
            <a:pPr lvl="2"/>
            <a:r>
              <a:rPr lang="en-US" altLang="ko-KR" sz="1600" dirty="0"/>
              <a:t>Cascade </a:t>
            </a:r>
            <a:r>
              <a:rPr lang="en-US" altLang="ko-KR" sz="1600" dirty="0" err="1"/>
              <a:t>Atrous</a:t>
            </a:r>
            <a:r>
              <a:rPr lang="en-US" altLang="ko-KR" sz="1600" dirty="0"/>
              <a:t> Convolution</a:t>
            </a:r>
          </a:p>
          <a:p>
            <a:pPr lvl="1"/>
            <a:r>
              <a:rPr lang="en-US" altLang="ko-KR" sz="1600" dirty="0" err="1"/>
              <a:t>PSPNet</a:t>
            </a:r>
            <a:endParaRPr lang="en-US" altLang="ko-KR" sz="1600" dirty="0"/>
          </a:p>
          <a:p>
            <a:pPr lvl="2"/>
            <a:r>
              <a:rPr lang="en-US" altLang="ko-KR" sz="1600" dirty="0"/>
              <a:t>Pooling operations at different grid scales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019CC0-9B26-40AB-9937-4E075E8E9770}"/>
              </a:ext>
            </a:extLst>
          </p:cNvPr>
          <p:cNvSpPr/>
          <p:nvPr/>
        </p:nvSpPr>
        <p:spPr>
          <a:xfrm>
            <a:off x="1043608" y="1268760"/>
            <a:ext cx="3960440" cy="1440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838B7F40-AC49-43A9-9366-444048A7E2BB}"/>
              </a:ext>
            </a:extLst>
          </p:cNvPr>
          <p:cNvSpPr/>
          <p:nvPr/>
        </p:nvSpPr>
        <p:spPr>
          <a:xfrm>
            <a:off x="5076056" y="1782398"/>
            <a:ext cx="720080" cy="3600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EC90C-DCD4-41C5-83CA-0FD6A0673A18}"/>
              </a:ext>
            </a:extLst>
          </p:cNvPr>
          <p:cNvSpPr txBox="1"/>
          <p:nvPr/>
        </p:nvSpPr>
        <p:spPr>
          <a:xfrm>
            <a:off x="5796136" y="1700808"/>
            <a:ext cx="3347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Detailed Information related to object boundaries is missing</a:t>
            </a:r>
            <a:endParaRPr lang="ko-KR" altLang="en-US" sz="1400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078A006-2216-4552-A5CE-3908CBCC0807}"/>
              </a:ext>
            </a:extLst>
          </p:cNvPr>
          <p:cNvSpPr/>
          <p:nvPr/>
        </p:nvSpPr>
        <p:spPr>
          <a:xfrm rot="5400000">
            <a:off x="7233283" y="1325524"/>
            <a:ext cx="473569" cy="36004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D1BE6C-D720-45A3-87C2-2A022E693D35}"/>
              </a:ext>
            </a:extLst>
          </p:cNvPr>
          <p:cNvSpPr txBox="1"/>
          <p:nvPr/>
        </p:nvSpPr>
        <p:spPr>
          <a:xfrm>
            <a:off x="5796136" y="606895"/>
            <a:ext cx="3347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Pooling + Convolution with striding operations within the network backbone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095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Semantic Segmentation</a:t>
            </a:r>
          </a:p>
          <a:p>
            <a:pPr lvl="1"/>
            <a:r>
              <a:rPr lang="en-US" altLang="ko-KR" sz="1600" dirty="0"/>
              <a:t>DeepLabV3 ⇒</a:t>
            </a:r>
            <a:r>
              <a:rPr lang="en-US" altLang="ko-KR" sz="1600" i="1" dirty="0" err="1">
                <a:solidFill>
                  <a:srgbClr val="FF0000"/>
                </a:solidFill>
              </a:rPr>
              <a:t>output_stride</a:t>
            </a:r>
            <a:r>
              <a:rPr lang="en-US" altLang="ko-KR" sz="1600" i="1" dirty="0">
                <a:solidFill>
                  <a:srgbClr val="FF0000"/>
                </a:solidFill>
              </a:rPr>
              <a:t>(=input resolution/output resolution) is related to performance</a:t>
            </a:r>
          </a:p>
          <a:p>
            <a:pPr lvl="2"/>
            <a:r>
              <a:rPr lang="en-US" altLang="ko-KR" sz="1600" dirty="0"/>
              <a:t>Parallel </a:t>
            </a:r>
            <a:r>
              <a:rPr lang="en-US" altLang="ko-KR" sz="1600" dirty="0" err="1"/>
              <a:t>Atrous</a:t>
            </a:r>
            <a:r>
              <a:rPr lang="en-US" altLang="ko-KR" sz="1600" dirty="0"/>
              <a:t> Convolution</a:t>
            </a:r>
          </a:p>
          <a:p>
            <a:pPr lvl="2"/>
            <a:r>
              <a:rPr lang="en-US" altLang="ko-KR" sz="1600" dirty="0"/>
              <a:t>Cascade </a:t>
            </a:r>
            <a:r>
              <a:rPr lang="en-US" altLang="ko-KR" sz="1600" dirty="0" err="1"/>
              <a:t>Atrous</a:t>
            </a:r>
            <a:r>
              <a:rPr lang="en-US" altLang="ko-KR" sz="1600" dirty="0"/>
              <a:t> Convolution</a:t>
            </a:r>
          </a:p>
          <a:p>
            <a:pPr lvl="1"/>
            <a:r>
              <a:rPr lang="en-US" altLang="ko-KR" sz="1600" dirty="0" err="1"/>
              <a:t>PSPNet</a:t>
            </a:r>
            <a:endParaRPr lang="en-US" altLang="ko-KR" sz="1600" dirty="0"/>
          </a:p>
          <a:p>
            <a:pPr lvl="2"/>
            <a:r>
              <a:rPr lang="en-US" altLang="ko-KR" sz="1600" dirty="0"/>
              <a:t>Pooling operations at different grid scales</a:t>
            </a:r>
          </a:p>
        </p:txBody>
      </p:sp>
    </p:spTree>
    <p:extLst>
      <p:ext uri="{BB962C8B-B14F-4D97-AF65-F5344CB8AC3E}">
        <p14:creationId xmlns:p14="http://schemas.microsoft.com/office/powerpoint/2010/main" val="3566840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F56B5-01EA-4992-9AB6-868EDE3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400" dirty="0"/>
              <a:t>Introduction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1A4334-ED74-4DD0-9225-19E3BE7596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1FE4D4-DF03-4B26-99CA-B987852411CB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A1DB22C-530D-49C6-9A1A-70FF3C9CE553}"/>
              </a:ext>
            </a:extLst>
          </p:cNvPr>
          <p:cNvSpPr txBox="1">
            <a:spLocks/>
          </p:cNvSpPr>
          <p:nvPr/>
        </p:nvSpPr>
        <p:spPr>
          <a:xfrm>
            <a:off x="251520" y="908720"/>
            <a:ext cx="8568952" cy="54726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400" b="1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2pPr>
            <a:lvl3pPr marL="12001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3pPr>
            <a:lvl4pPr marL="16573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4pPr>
            <a:lvl5pPr marL="2114550" indent="-285750" algn="l" defTabSz="914400" rtl="0" eaLnBrk="1" latinLnBrk="1" hangingPunct="1">
              <a:spcBef>
                <a:spcPct val="200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산돌고딕 M" panose="0203050400010101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Semantic Segmentation</a:t>
            </a:r>
          </a:p>
          <a:p>
            <a:pPr lvl="1"/>
            <a:r>
              <a:rPr lang="en-US" altLang="ko-KR" sz="1600" dirty="0" err="1"/>
              <a:t>Dillema</a:t>
            </a:r>
            <a:r>
              <a:rPr lang="en-US" altLang="ko-KR" sz="1600" dirty="0"/>
              <a:t> : Abstract Representation ↔ Semantic segmentation performance </a:t>
            </a:r>
          </a:p>
          <a:p>
            <a:pPr lvl="2"/>
            <a:r>
              <a:rPr lang="en-US" altLang="ko-KR" sz="1600" dirty="0"/>
              <a:t>Extract more abstract representation from input image ⇒ output feature map resolution ↓ ⇒ </a:t>
            </a:r>
            <a:r>
              <a:rPr lang="en-US" altLang="ko-KR" sz="1600" dirty="0" err="1"/>
              <a:t>output_stride</a:t>
            </a:r>
            <a:r>
              <a:rPr lang="en-US" altLang="ko-KR" sz="1600" dirty="0"/>
              <a:t> ↑ ⇒ semantic segmentation performance ↓</a:t>
            </a:r>
          </a:p>
          <a:p>
            <a:pPr lvl="2"/>
            <a:r>
              <a:rPr lang="en-US" altLang="ko-KR" sz="1600" dirty="0"/>
              <a:t>Invariance of DNN for semantic segmentation is bad!!</a:t>
            </a:r>
          </a:p>
        </p:txBody>
      </p:sp>
    </p:spTree>
    <p:extLst>
      <p:ext uri="{BB962C8B-B14F-4D97-AF65-F5344CB8AC3E}">
        <p14:creationId xmlns:p14="http://schemas.microsoft.com/office/powerpoint/2010/main" val="210026540"/>
      </p:ext>
    </p:extLst>
  </p:cSld>
  <p:clrMapOvr>
    <a:masterClrMapping/>
  </p:clrMapOvr>
</p:sld>
</file>

<file path=ppt/theme/theme1.xml><?xml version="1.0" encoding="utf-8"?>
<a:theme xmlns:a="http://schemas.openxmlformats.org/drawingml/2006/main" name="hg-inh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81859</TotalTime>
  <Words>859</Words>
  <Application>Microsoft Office PowerPoint</Application>
  <PresentationFormat>화면 슬라이드 쇼(4:3)</PresentationFormat>
  <Paragraphs>225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맑은 고딕</vt:lpstr>
      <vt:lpstr>Arial</vt:lpstr>
      <vt:lpstr>Calibri</vt:lpstr>
      <vt:lpstr>Cambria Math</vt:lpstr>
      <vt:lpstr>Wingdings</vt:lpstr>
      <vt:lpstr>hg-inha</vt:lpstr>
      <vt:lpstr>Encoder-Decoder with Atrous Separable Convolution for Semantic Image Segmentation, ECCV 2018</vt:lpstr>
      <vt:lpstr>CONTENT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Method</vt:lpstr>
      <vt:lpstr>Experimental Evaluation</vt:lpstr>
      <vt:lpstr>Experimental Evaluation</vt:lpstr>
      <vt:lpstr>Experimental Evaluation</vt:lpstr>
      <vt:lpstr>Experimental Evaluation</vt:lpstr>
      <vt:lpstr>Experimental Evaluation</vt:lpstr>
      <vt:lpstr>Experimental Evaluation</vt:lpstr>
      <vt:lpstr>Experimental 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</dc:creator>
  <cp:lastModifiedBy>남 주현</cp:lastModifiedBy>
  <cp:revision>2124</cp:revision>
  <dcterms:created xsi:type="dcterms:W3CDTF">2016-03-23T01:24:05Z</dcterms:created>
  <dcterms:modified xsi:type="dcterms:W3CDTF">2021-09-19T06:26:34Z</dcterms:modified>
</cp:coreProperties>
</file>